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61" r:id="rId5"/>
    <p:sldId id="262" r:id="rId6"/>
    <p:sldId id="258" r:id="rId7"/>
    <p:sldId id="259" r:id="rId8"/>
    <p:sldId id="263" r:id="rId9"/>
    <p:sldId id="264" r:id="rId10"/>
    <p:sldId id="265"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60"/>
  </p:normalViewPr>
  <p:slideViewPr>
    <p:cSldViewPr snapToGrid="0">
      <p:cViewPr varScale="1">
        <p:scale>
          <a:sx n="142" d="100"/>
          <a:sy n="142" d="100"/>
        </p:scale>
        <p:origin x="92" y="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793B-3CFB-2103-589F-D8C0A6D5B1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7383A6BE-46EB-E7EB-0533-2C43DE63AF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BED1BD9B-C072-3A4D-850D-EADDAD97CE8A}"/>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5" name="Footer Placeholder 4">
            <a:extLst>
              <a:ext uri="{FF2B5EF4-FFF2-40B4-BE49-F238E27FC236}">
                <a16:creationId xmlns:a16="http://schemas.microsoft.com/office/drawing/2014/main" id="{99EBF101-8C0C-E348-9638-458E218CCA7E}"/>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CFE0870-444B-5FCE-3DE9-7DA4F8B14912}"/>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178156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9D61-DDD6-E972-C22C-55B1B5BCE9E7}"/>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3D62AE59-4032-D4D8-7E1E-14855E2BAF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ADB67917-9616-990A-2D09-ABC33DE51378}"/>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5" name="Footer Placeholder 4">
            <a:extLst>
              <a:ext uri="{FF2B5EF4-FFF2-40B4-BE49-F238E27FC236}">
                <a16:creationId xmlns:a16="http://schemas.microsoft.com/office/drawing/2014/main" id="{FBB1595F-B670-FF4E-8AB3-C6A03D4D527F}"/>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A08A495-41E3-BC72-860B-9485B871E484}"/>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115016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FA1646-1CE0-2913-D811-1B017F97F7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38D9784F-4F7A-00C6-3C10-58C56709C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ED8117B5-A9E6-F0F2-C8F1-E1651988FC41}"/>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5" name="Footer Placeholder 4">
            <a:extLst>
              <a:ext uri="{FF2B5EF4-FFF2-40B4-BE49-F238E27FC236}">
                <a16:creationId xmlns:a16="http://schemas.microsoft.com/office/drawing/2014/main" id="{A03C3CCC-E268-754D-D123-10395A3512E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C337F9E-E32A-7B5C-40C2-E05D302B94F7}"/>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421670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0CAB-43C4-7D82-D465-7CFD550B5D6F}"/>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DFC99631-6092-A08D-44AF-F29B7D214F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6D66A2A6-D3F0-155B-8661-32CFC2AE420E}"/>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5" name="Footer Placeholder 4">
            <a:extLst>
              <a:ext uri="{FF2B5EF4-FFF2-40B4-BE49-F238E27FC236}">
                <a16:creationId xmlns:a16="http://schemas.microsoft.com/office/drawing/2014/main" id="{F68A9C64-2A7E-4FA4-E867-353661C7C4E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2D638E1C-BEC1-7604-531B-32184AF5DEB7}"/>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30272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5CB4-27E5-425E-016B-C4B5F04A6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EB9E4C6B-C750-7B1D-DFE7-83FD8D6202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70C873-9F54-A57A-7575-B3AB9AD4C00B}"/>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5" name="Footer Placeholder 4">
            <a:extLst>
              <a:ext uri="{FF2B5EF4-FFF2-40B4-BE49-F238E27FC236}">
                <a16:creationId xmlns:a16="http://schemas.microsoft.com/office/drawing/2014/main" id="{6B3176E1-D73D-C606-8E00-A5AC475F70E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00C2D351-FB14-3917-8F83-EE5526E66A2E}"/>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260458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1216-F1DB-73FF-FFE3-898C235933EB}"/>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A7253D75-5292-CE95-6ACA-08232F7526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4AE068AD-B688-8814-3A3A-BD01532C1A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D3F50AFD-BBAD-1576-0850-A4A69218A22D}"/>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6" name="Footer Placeholder 5">
            <a:extLst>
              <a:ext uri="{FF2B5EF4-FFF2-40B4-BE49-F238E27FC236}">
                <a16:creationId xmlns:a16="http://schemas.microsoft.com/office/drawing/2014/main" id="{171371B5-1D2C-D7D1-F363-0357259DB100}"/>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6C1DD981-42AD-C601-135B-3E5BA12EB78A}"/>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135080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F0150-8D61-79BF-0DC3-B0DFF37138CE}"/>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A18335C3-59F3-A6AE-7521-E3076051A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304DBA-CBE0-6DC6-BD52-F693DA873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07A6731E-30FE-D4A4-9F89-903E7D11A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31A9C-941C-1949-3CDB-A4950D6D8C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578DCFF8-F31C-1B0E-7B37-8AFFAE744DAA}"/>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8" name="Footer Placeholder 7">
            <a:extLst>
              <a:ext uri="{FF2B5EF4-FFF2-40B4-BE49-F238E27FC236}">
                <a16:creationId xmlns:a16="http://schemas.microsoft.com/office/drawing/2014/main" id="{4F69EC8E-35A9-5086-53D5-286B8D3BD7CB}"/>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0C09EF93-D991-6485-6DA7-9D6EA47D5C28}"/>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277948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0B44-9B4A-F856-E6F2-8CB7868F90A3}"/>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752C60FA-A227-108A-A3D9-92E761314AA3}"/>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4" name="Footer Placeholder 3">
            <a:extLst>
              <a:ext uri="{FF2B5EF4-FFF2-40B4-BE49-F238E27FC236}">
                <a16:creationId xmlns:a16="http://schemas.microsoft.com/office/drawing/2014/main" id="{255A8A42-F9C4-E1C4-25D9-6C6BED541BFB}"/>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684D3767-B6D1-CAAE-F442-BDD2F1C4AE6A}"/>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151769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53964-9FDD-7E4C-5126-D5947B1D0687}"/>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3" name="Footer Placeholder 2">
            <a:extLst>
              <a:ext uri="{FF2B5EF4-FFF2-40B4-BE49-F238E27FC236}">
                <a16:creationId xmlns:a16="http://schemas.microsoft.com/office/drawing/2014/main" id="{7A61DA1D-4504-731E-E170-B2278C740459}"/>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24B9A36E-183C-AEC8-2F33-2C751E6FABC9}"/>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67714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8B84-FDC9-B774-A517-996FE047F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C22DCE6E-A59A-E592-687D-EA1887D40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4EC6E2AD-67B5-0903-F950-372606807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5ACF8-695E-4D77-0361-C58E26148C19}"/>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6" name="Footer Placeholder 5">
            <a:extLst>
              <a:ext uri="{FF2B5EF4-FFF2-40B4-BE49-F238E27FC236}">
                <a16:creationId xmlns:a16="http://schemas.microsoft.com/office/drawing/2014/main" id="{6D86FEE0-8CB4-E4BA-650B-4F3DFEF00587}"/>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55A8676B-0D3B-250C-F7A7-DAA6C1FC7368}"/>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56691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6061-0595-5A3E-F765-7E51B2D39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DE1E87AB-8979-A4B7-9438-3A53C4D54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49D8BA90-C774-7C31-F73F-02AEA812C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47708B-BE33-DD3C-E9D2-0BE37AA09AF3}"/>
              </a:ext>
            </a:extLst>
          </p:cNvPr>
          <p:cNvSpPr>
            <a:spLocks noGrp="1"/>
          </p:cNvSpPr>
          <p:nvPr>
            <p:ph type="dt" sz="half" idx="10"/>
          </p:nvPr>
        </p:nvSpPr>
        <p:spPr/>
        <p:txBody>
          <a:bodyPr/>
          <a:lstStyle/>
          <a:p>
            <a:fld id="{CB1E95E8-9A6A-4CEE-8E52-8E2C0C0AC746}" type="datetimeFigureOut">
              <a:rPr lang="es-ES" smtClean="0"/>
              <a:t>24/01/2025</a:t>
            </a:fld>
            <a:endParaRPr lang="es-ES"/>
          </a:p>
        </p:txBody>
      </p:sp>
      <p:sp>
        <p:nvSpPr>
          <p:cNvPr id="6" name="Footer Placeholder 5">
            <a:extLst>
              <a:ext uri="{FF2B5EF4-FFF2-40B4-BE49-F238E27FC236}">
                <a16:creationId xmlns:a16="http://schemas.microsoft.com/office/drawing/2014/main" id="{4BB0A8F4-5A3C-9AC4-E3C3-B9444981645B}"/>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19BD0C0D-314C-3FE3-10D4-83DB3AB9FA09}"/>
              </a:ext>
            </a:extLst>
          </p:cNvPr>
          <p:cNvSpPr>
            <a:spLocks noGrp="1"/>
          </p:cNvSpPr>
          <p:nvPr>
            <p:ph type="sldNum" sz="quarter" idx="12"/>
          </p:nvPr>
        </p:nvSpPr>
        <p:spPr/>
        <p:txBody>
          <a:bodyPr/>
          <a:lstStyle/>
          <a:p>
            <a:fld id="{D58C6C63-9D81-446D-9CFE-FB09970A420D}" type="slidenum">
              <a:rPr lang="es-ES" smtClean="0"/>
              <a:t>‹#›</a:t>
            </a:fld>
            <a:endParaRPr lang="es-ES"/>
          </a:p>
        </p:txBody>
      </p:sp>
    </p:spTree>
    <p:extLst>
      <p:ext uri="{BB962C8B-B14F-4D97-AF65-F5344CB8AC3E}">
        <p14:creationId xmlns:p14="http://schemas.microsoft.com/office/powerpoint/2010/main" val="292236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ABE1E2-44C8-15F1-62A8-7F00E3BA0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96575B97-9C1F-5C85-B760-E38D83899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2FF6A0C9-B02B-11AB-F9B9-53E9F5A4D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1E95E8-9A6A-4CEE-8E52-8E2C0C0AC746}" type="datetimeFigureOut">
              <a:rPr lang="es-ES" smtClean="0"/>
              <a:t>24/01/2025</a:t>
            </a:fld>
            <a:endParaRPr lang="es-ES"/>
          </a:p>
        </p:txBody>
      </p:sp>
      <p:sp>
        <p:nvSpPr>
          <p:cNvPr id="5" name="Footer Placeholder 4">
            <a:extLst>
              <a:ext uri="{FF2B5EF4-FFF2-40B4-BE49-F238E27FC236}">
                <a16:creationId xmlns:a16="http://schemas.microsoft.com/office/drawing/2014/main" id="{209A9641-6EAB-C05E-C970-D843540E0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Slide Number Placeholder 5">
            <a:extLst>
              <a:ext uri="{FF2B5EF4-FFF2-40B4-BE49-F238E27FC236}">
                <a16:creationId xmlns:a16="http://schemas.microsoft.com/office/drawing/2014/main" id="{2F51ECC8-59CF-6DF3-00ED-856182570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8C6C63-9D81-446D-9CFE-FB09970A420D}" type="slidenum">
              <a:rPr lang="es-ES" smtClean="0"/>
              <a:t>‹#›</a:t>
            </a:fld>
            <a:endParaRPr lang="es-ES"/>
          </a:p>
        </p:txBody>
      </p:sp>
    </p:spTree>
    <p:extLst>
      <p:ext uri="{BB962C8B-B14F-4D97-AF65-F5344CB8AC3E}">
        <p14:creationId xmlns:p14="http://schemas.microsoft.com/office/powerpoint/2010/main" val="384748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info@thisisanewday.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4" name="Content Placeholder 3" descr="View of earth from space">
            <a:extLst>
              <a:ext uri="{FF2B5EF4-FFF2-40B4-BE49-F238E27FC236}">
                <a16:creationId xmlns:a16="http://schemas.microsoft.com/office/drawing/2014/main" id="{25C7A32F-3C12-C8F1-1D05-A86B63DCFD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659" y="67236"/>
            <a:ext cx="9269505" cy="5217458"/>
          </a:xfrm>
          <a:prstGeom prst="rect">
            <a:avLst/>
          </a:prstGeom>
        </p:spPr>
      </p:pic>
      <p:sp>
        <p:nvSpPr>
          <p:cNvPr id="5" name="Title 1">
            <a:extLst>
              <a:ext uri="{FF2B5EF4-FFF2-40B4-BE49-F238E27FC236}">
                <a16:creationId xmlns:a16="http://schemas.microsoft.com/office/drawing/2014/main" id="{8567ACE1-0987-0544-A81D-D038244FFFA1}"/>
              </a:ext>
            </a:extLst>
          </p:cNvPr>
          <p:cNvSpPr>
            <a:spLocks noGrp="1"/>
          </p:cNvSpPr>
          <p:nvPr>
            <p:ph type="title"/>
          </p:nvPr>
        </p:nvSpPr>
        <p:spPr>
          <a:xfrm>
            <a:off x="1438835" y="5223995"/>
            <a:ext cx="9950824" cy="1454711"/>
          </a:xfrm>
        </p:spPr>
        <p:txBody>
          <a:bodyPr>
            <a:normAutofit/>
          </a:bodyPr>
          <a:lstStyle/>
          <a:p>
            <a:r>
              <a:rPr lang="es-ES" sz="3600" dirty="0"/>
              <a:t> MENTAL HEALTH ON IMMIGRANT POPULATIONS  </a:t>
            </a:r>
            <a:br>
              <a:rPr lang="es-ES" sz="3600" dirty="0"/>
            </a:br>
            <a:r>
              <a:rPr lang="es-ES" sz="3600" dirty="0"/>
              <a:t>  BY ANNA RAM.                  </a:t>
            </a:r>
          </a:p>
        </p:txBody>
      </p:sp>
    </p:spTree>
    <p:extLst>
      <p:ext uri="{BB962C8B-B14F-4D97-AF65-F5344CB8AC3E}">
        <p14:creationId xmlns:p14="http://schemas.microsoft.com/office/powerpoint/2010/main" val="372616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60C17953-2F3B-8CA9-1F48-851F04C9B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22435-5517-3EFA-C972-E2AC06CFA7E5}"/>
              </a:ext>
            </a:extLst>
          </p:cNvPr>
          <p:cNvSpPr>
            <a:spLocks noGrp="1"/>
          </p:cNvSpPr>
          <p:nvPr>
            <p:ph type="title"/>
          </p:nvPr>
        </p:nvSpPr>
        <p:spPr/>
        <p:txBody>
          <a:bodyPr/>
          <a:lstStyle/>
          <a:p>
            <a:pPr algn="ctr"/>
            <a:r>
              <a:rPr lang="es-ES" b="1" dirty="0">
                <a:latin typeface="Aparajita" panose="02020603050405020304" pitchFamily="18" charset="0"/>
                <a:cs typeface="Aparajita" panose="02020603050405020304" pitchFamily="18" charset="0"/>
              </a:rPr>
              <a:t>We can Help</a:t>
            </a:r>
          </a:p>
        </p:txBody>
      </p:sp>
      <p:sp>
        <p:nvSpPr>
          <p:cNvPr id="3" name="Content Placeholder 2">
            <a:extLst>
              <a:ext uri="{FF2B5EF4-FFF2-40B4-BE49-F238E27FC236}">
                <a16:creationId xmlns:a16="http://schemas.microsoft.com/office/drawing/2014/main" id="{84F88AD1-7353-9D36-704F-4AE17AE20927}"/>
              </a:ext>
            </a:extLst>
          </p:cNvPr>
          <p:cNvSpPr>
            <a:spLocks noGrp="1"/>
          </p:cNvSpPr>
          <p:nvPr>
            <p:ph idx="1"/>
          </p:nvPr>
        </p:nvSpPr>
        <p:spPr/>
        <p:txBody>
          <a:bodyPr>
            <a:normAutofit/>
          </a:bodyPr>
          <a:lstStyle/>
          <a:p>
            <a:pPr marL="0" indent="0">
              <a:buNone/>
            </a:pPr>
            <a:endParaRPr lang="es-ES" dirty="0"/>
          </a:p>
          <a:p>
            <a:endParaRPr lang="es-ES" dirty="0"/>
          </a:p>
          <a:p>
            <a:r>
              <a:rPr lang="es-ES" dirty="0" err="1"/>
              <a:t>Make</a:t>
            </a:r>
            <a:r>
              <a:rPr lang="es-ES" dirty="0"/>
              <a:t> </a:t>
            </a:r>
            <a:r>
              <a:rPr lang="es-ES" dirty="0" err="1"/>
              <a:t>an</a:t>
            </a:r>
            <a:r>
              <a:rPr lang="es-ES" dirty="0"/>
              <a:t> </a:t>
            </a:r>
            <a:r>
              <a:rPr lang="es-ES" dirty="0" err="1"/>
              <a:t>appointment</a:t>
            </a:r>
            <a:r>
              <a:rPr lang="es-ES" dirty="0"/>
              <a:t> </a:t>
            </a:r>
            <a:r>
              <a:rPr lang="es-ES" dirty="0" err="1"/>
              <a:t>today</a:t>
            </a:r>
            <a:r>
              <a:rPr lang="es-ES" dirty="0"/>
              <a:t> at: </a:t>
            </a:r>
            <a:r>
              <a:rPr lang="es-ES" dirty="0">
                <a:hlinkClick r:id="rId2"/>
              </a:rPr>
              <a:t>info@thisisanewday.org</a:t>
            </a:r>
            <a:endParaRPr lang="es-ES" dirty="0"/>
          </a:p>
          <a:p>
            <a:r>
              <a:rPr lang="es-ES" dirty="0"/>
              <a:t>Haga su Cita hoy al correo: </a:t>
            </a:r>
            <a:r>
              <a:rPr lang="es-ES" dirty="0">
                <a:hlinkClick r:id="rId2"/>
              </a:rPr>
              <a:t>info@thisisanewday.org</a:t>
            </a:r>
            <a:endParaRPr lang="es-ES" dirty="0"/>
          </a:p>
          <a:p>
            <a:endParaRPr lang="es-ES" dirty="0"/>
          </a:p>
        </p:txBody>
      </p:sp>
    </p:spTree>
    <p:extLst>
      <p:ext uri="{BB962C8B-B14F-4D97-AF65-F5344CB8AC3E}">
        <p14:creationId xmlns:p14="http://schemas.microsoft.com/office/powerpoint/2010/main" val="251044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BE93-135B-534D-6E68-284834B873D5}"/>
              </a:ext>
            </a:extLst>
          </p:cNvPr>
          <p:cNvSpPr>
            <a:spLocks noGrp="1"/>
          </p:cNvSpPr>
          <p:nvPr>
            <p:ph type="ctrTitle"/>
          </p:nvPr>
        </p:nvSpPr>
        <p:spPr>
          <a:xfrm>
            <a:off x="1488141" y="0"/>
            <a:ext cx="9144000" cy="2308412"/>
          </a:xfrm>
        </p:spPr>
        <p:txBody>
          <a:bodyPr>
            <a:normAutofit/>
          </a:bodyPr>
          <a:lstStyle/>
          <a:p>
            <a:r>
              <a:rPr lang="en-US" sz="6000" dirty="0"/>
              <a:t> </a:t>
            </a:r>
            <a:r>
              <a:rPr lang="en-US" sz="4000" b="1" dirty="0">
                <a:latin typeface="Aparajita" panose="02020603050405020304" pitchFamily="18" charset="0"/>
                <a:cs typeface="Aparajita" panose="02020603050405020304" pitchFamily="18" charset="0"/>
              </a:rPr>
              <a:t>STRESS AND MIGRATORY MOURNING</a:t>
            </a:r>
            <a:br>
              <a:rPr lang="en-US" sz="6000" dirty="0">
                <a:latin typeface="Aparajita" panose="02020603050405020304" pitchFamily="18" charset="0"/>
                <a:cs typeface="Aparajita" panose="02020603050405020304" pitchFamily="18" charset="0"/>
              </a:rPr>
            </a:br>
            <a:endParaRPr lang="es-ES" dirty="0">
              <a:latin typeface="Aparajita" panose="02020603050405020304" pitchFamily="18" charset="0"/>
              <a:cs typeface="Aparajita" panose="02020603050405020304" pitchFamily="18" charset="0"/>
            </a:endParaRPr>
          </a:p>
        </p:txBody>
      </p:sp>
      <p:sp>
        <p:nvSpPr>
          <p:cNvPr id="3" name="Subtitle 2">
            <a:extLst>
              <a:ext uri="{FF2B5EF4-FFF2-40B4-BE49-F238E27FC236}">
                <a16:creationId xmlns:a16="http://schemas.microsoft.com/office/drawing/2014/main" id="{91869857-EE1F-6606-47D6-C996460CD7D2}"/>
              </a:ext>
            </a:extLst>
          </p:cNvPr>
          <p:cNvSpPr>
            <a:spLocks noGrp="1"/>
          </p:cNvSpPr>
          <p:nvPr>
            <p:ph type="subTitle" idx="1"/>
          </p:nvPr>
        </p:nvSpPr>
        <p:spPr>
          <a:xfrm>
            <a:off x="1524000" y="1506071"/>
            <a:ext cx="9144000" cy="4760258"/>
          </a:xfrm>
        </p:spPr>
        <p:txBody>
          <a:bodyPr>
            <a:normAutofit/>
          </a:bodyPr>
          <a:lstStyle/>
          <a:p>
            <a:pPr marL="457200" indent="-457200">
              <a:buAutoNum type="arabicPlain" startAt="7"/>
            </a:pPr>
            <a:r>
              <a:rPr lang="en-US" b="1" i="1" dirty="0">
                <a:latin typeface="Aparajita" panose="02020603050405020304" pitchFamily="18" charset="0"/>
                <a:cs typeface="Aparajita" panose="02020603050405020304" pitchFamily="18" charset="0"/>
              </a:rPr>
              <a:t>GRIEFS OF MIGRATION</a:t>
            </a:r>
          </a:p>
          <a:p>
            <a:pPr marL="457200" indent="-457200">
              <a:buAutoNum type="arabicPlain" startAt="7"/>
            </a:pPr>
            <a:endParaRPr lang="en-US" dirty="0"/>
          </a:p>
          <a:p>
            <a:pPr marL="342900" indent="-342900" algn="l">
              <a:buAutoNum type="arabicPeriod"/>
            </a:pPr>
            <a:r>
              <a:rPr lang="en-US" dirty="0">
                <a:latin typeface="Aparajita" panose="02020603050405020304" pitchFamily="18" charset="0"/>
                <a:cs typeface="Aparajita" panose="02020603050405020304" pitchFamily="18" charset="0"/>
              </a:rPr>
              <a:t>LOSS OF FAMILY AND LOVED ONES</a:t>
            </a:r>
          </a:p>
          <a:p>
            <a:pPr marL="342900" indent="-342900" algn="l">
              <a:buAutoNum type="arabicPeriod"/>
            </a:pPr>
            <a:r>
              <a:rPr lang="en-US" dirty="0">
                <a:latin typeface="Aparajita" panose="02020603050405020304" pitchFamily="18" charset="0"/>
                <a:cs typeface="Aparajita" panose="02020603050405020304" pitchFamily="18" charset="0"/>
              </a:rPr>
              <a:t>LANGUAGE</a:t>
            </a:r>
          </a:p>
          <a:p>
            <a:pPr marL="342900" indent="-342900" algn="l">
              <a:buAutoNum type="arabicPeriod"/>
            </a:pPr>
            <a:r>
              <a:rPr lang="en-US" dirty="0">
                <a:latin typeface="Aparajita" panose="02020603050405020304" pitchFamily="18" charset="0"/>
                <a:cs typeface="Aparajita" panose="02020603050405020304" pitchFamily="18" charset="0"/>
              </a:rPr>
              <a:t>CULTURE</a:t>
            </a:r>
          </a:p>
          <a:p>
            <a:pPr marL="342900" indent="-342900" algn="l">
              <a:buAutoNum type="arabicPeriod"/>
            </a:pPr>
            <a:r>
              <a:rPr lang="en-US" dirty="0">
                <a:latin typeface="Aparajita" panose="02020603050405020304" pitchFamily="18" charset="0"/>
                <a:cs typeface="Aparajita" panose="02020603050405020304" pitchFamily="18" charset="0"/>
              </a:rPr>
              <a:t>HOMELAND</a:t>
            </a:r>
          </a:p>
          <a:p>
            <a:pPr marL="342900" indent="-342900" algn="l">
              <a:buAutoNum type="arabicPeriod"/>
            </a:pPr>
            <a:r>
              <a:rPr lang="en-US" dirty="0">
                <a:latin typeface="Aparajita" panose="02020603050405020304" pitchFamily="18" charset="0"/>
                <a:cs typeface="Aparajita" panose="02020603050405020304" pitchFamily="18" charset="0"/>
              </a:rPr>
              <a:t>SOCIAL STATUS</a:t>
            </a:r>
          </a:p>
          <a:p>
            <a:pPr marL="342900" indent="-342900" algn="l">
              <a:buAutoNum type="arabicPeriod"/>
            </a:pPr>
            <a:r>
              <a:rPr lang="en-US" dirty="0">
                <a:latin typeface="Aparajita" panose="02020603050405020304" pitchFamily="18" charset="0"/>
                <a:cs typeface="Aparajita" panose="02020603050405020304" pitchFamily="18" charset="0"/>
              </a:rPr>
              <a:t>GROUP BELONGING</a:t>
            </a:r>
          </a:p>
          <a:p>
            <a:pPr marL="342900" indent="-342900" algn="l">
              <a:buAutoNum type="arabicPeriod"/>
            </a:pPr>
            <a:r>
              <a:rPr lang="en-US" dirty="0">
                <a:latin typeface="Aparajita" panose="02020603050405020304" pitchFamily="18" charset="0"/>
                <a:cs typeface="Aparajita" panose="02020603050405020304" pitchFamily="18" charset="0"/>
              </a:rPr>
              <a:t>PHYSICAL RISKS IN MIGRATION</a:t>
            </a:r>
          </a:p>
          <a:p>
            <a:endParaRPr lang="es-ES" dirty="0"/>
          </a:p>
        </p:txBody>
      </p:sp>
    </p:spTree>
    <p:extLst>
      <p:ext uri="{BB962C8B-B14F-4D97-AF65-F5344CB8AC3E}">
        <p14:creationId xmlns:p14="http://schemas.microsoft.com/office/powerpoint/2010/main" val="268862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FC0C6D05-3806-AD60-3119-4558267A9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380FE-CD4C-7997-FB25-20ED6A83E03C}"/>
              </a:ext>
            </a:extLst>
          </p:cNvPr>
          <p:cNvSpPr>
            <a:spLocks noGrp="1"/>
          </p:cNvSpPr>
          <p:nvPr>
            <p:ph type="ctrTitle"/>
          </p:nvPr>
        </p:nvSpPr>
        <p:spPr>
          <a:xfrm>
            <a:off x="1488141" y="0"/>
            <a:ext cx="9144000" cy="2308412"/>
          </a:xfrm>
        </p:spPr>
        <p:txBody>
          <a:bodyPr>
            <a:normAutofit/>
          </a:bodyPr>
          <a:lstStyle/>
          <a:p>
            <a:r>
              <a:rPr lang="en-US" sz="6000" dirty="0"/>
              <a:t> </a:t>
            </a:r>
            <a:r>
              <a:rPr lang="en-US" sz="4000" dirty="0">
                <a:latin typeface="Aparajita" panose="02020603050405020304" pitchFamily="18" charset="0"/>
                <a:cs typeface="Aparajita" panose="02020603050405020304" pitchFamily="18" charset="0"/>
              </a:rPr>
              <a:t>STRESS AND MIGRATORY MOURNING</a:t>
            </a:r>
            <a:br>
              <a:rPr lang="en-US" sz="6000" dirty="0"/>
            </a:br>
            <a:endParaRPr lang="es-ES" dirty="0"/>
          </a:p>
        </p:txBody>
      </p:sp>
      <p:sp>
        <p:nvSpPr>
          <p:cNvPr id="3" name="Subtitle 2">
            <a:extLst>
              <a:ext uri="{FF2B5EF4-FFF2-40B4-BE49-F238E27FC236}">
                <a16:creationId xmlns:a16="http://schemas.microsoft.com/office/drawing/2014/main" id="{840C2B2F-4FF5-42CD-2EC0-17FCC2C11A23}"/>
              </a:ext>
            </a:extLst>
          </p:cNvPr>
          <p:cNvSpPr>
            <a:spLocks noGrp="1"/>
          </p:cNvSpPr>
          <p:nvPr>
            <p:ph type="subTitle" idx="1"/>
          </p:nvPr>
        </p:nvSpPr>
        <p:spPr>
          <a:xfrm>
            <a:off x="1524000" y="1506071"/>
            <a:ext cx="9144000" cy="4760258"/>
          </a:xfrm>
        </p:spPr>
        <p:txBody>
          <a:bodyPr>
            <a:normAutofit/>
          </a:bodyPr>
          <a:lstStyle/>
          <a:p>
            <a:pPr marL="342900" indent="-342900" algn="l">
              <a:buFont typeface="Wingdings" panose="05000000000000000000" pitchFamily="2" charset="2"/>
              <a:buChar char="v"/>
            </a:pPr>
            <a:r>
              <a:rPr lang="en-US" b="1" i="1" dirty="0">
                <a:latin typeface="Aparajita" panose="02020603050405020304" pitchFamily="18" charset="0"/>
                <a:cs typeface="Aparajita" panose="02020603050405020304" pitchFamily="18" charset="0"/>
              </a:rPr>
              <a:t>VULNERABILITY:</a:t>
            </a:r>
            <a:r>
              <a:rPr lang="en-US" dirty="0">
                <a:latin typeface="Aparajita" panose="02020603050405020304" pitchFamily="18" charset="0"/>
                <a:cs typeface="Aparajita" panose="02020603050405020304" pitchFamily="18" charset="0"/>
              </a:rPr>
              <a:t>  Is the set of limitations that constitutes a risk factor for one’s mental health. </a:t>
            </a:r>
          </a:p>
          <a:p>
            <a:pPr marL="342900" indent="-342900" algn="l">
              <a:buFont typeface="Arial" panose="020B0604020202020204" pitchFamily="34" charset="0"/>
              <a:buChar char="•"/>
            </a:pPr>
            <a:r>
              <a:rPr lang="en-US" dirty="0">
                <a:latin typeface="Aparajita" panose="02020603050405020304" pitchFamily="18" charset="0"/>
                <a:cs typeface="Aparajita" panose="02020603050405020304" pitchFamily="18" charset="0"/>
              </a:rPr>
              <a:t>It can be diagnosed as: </a:t>
            </a:r>
            <a:r>
              <a:rPr lang="en-US" b="1" dirty="0">
                <a:latin typeface="Aparajita" panose="02020603050405020304" pitchFamily="18" charset="0"/>
                <a:cs typeface="Aparajita" panose="02020603050405020304" pitchFamily="18" charset="0"/>
              </a:rPr>
              <a:t>simple, complicated or extreme vulnerability</a:t>
            </a:r>
            <a:r>
              <a:rPr lang="en-US" dirty="0">
                <a:latin typeface="Aparajita" panose="02020603050405020304" pitchFamily="18" charset="0"/>
                <a:cs typeface="Aparajita" panose="02020603050405020304" pitchFamily="18" charset="0"/>
              </a:rPr>
              <a:t>.</a:t>
            </a:r>
          </a:p>
          <a:p>
            <a:pPr algn="l"/>
            <a:endParaRPr lang="en-US" dirty="0"/>
          </a:p>
          <a:p>
            <a:pPr marL="342900" indent="-342900" algn="l">
              <a:buFont typeface="Wingdings" panose="05000000000000000000" pitchFamily="2" charset="2"/>
              <a:buChar char="v"/>
            </a:pPr>
            <a:r>
              <a:rPr lang="en-US" b="1" i="1" dirty="0">
                <a:latin typeface="Aparajita" panose="02020603050405020304" pitchFamily="18" charset="0"/>
                <a:cs typeface="Aparajita" panose="02020603050405020304" pitchFamily="18" charset="0"/>
              </a:rPr>
              <a:t>STRESSORS:</a:t>
            </a:r>
          </a:p>
          <a:p>
            <a:pPr marL="342900" indent="-342900" algn="l">
              <a:buFont typeface="Arial" panose="020B0604020202020204" pitchFamily="34" charset="0"/>
              <a:buChar char="•"/>
            </a:pPr>
            <a:r>
              <a:rPr lang="en-US" dirty="0"/>
              <a:t> </a:t>
            </a:r>
            <a:r>
              <a:rPr lang="en-US" dirty="0">
                <a:latin typeface="Aparajita" panose="02020603050405020304" pitchFamily="18" charset="0"/>
                <a:cs typeface="Aparajita" panose="02020603050405020304" pitchFamily="18" charset="0"/>
              </a:rPr>
              <a:t>Include external difficulties experienced by an immigrant during the six months prior to our exploration or assessment</a:t>
            </a:r>
          </a:p>
          <a:p>
            <a:pPr marL="342900" indent="-342900" algn="l">
              <a:buFont typeface="Arial" panose="020B0604020202020204" pitchFamily="34" charset="0"/>
              <a:buChar char="•"/>
            </a:pPr>
            <a:r>
              <a:rPr lang="en-US" dirty="0">
                <a:latin typeface="Aparajita" panose="02020603050405020304" pitchFamily="18" charset="0"/>
                <a:cs typeface="Aparajita" panose="02020603050405020304" pitchFamily="18" charset="0"/>
              </a:rPr>
              <a:t> Stressors are evaluated for each of the 7 griefs.</a:t>
            </a:r>
          </a:p>
          <a:p>
            <a:pPr marL="342900" indent="-342900" algn="l">
              <a:buFont typeface="Arial" panose="020B0604020202020204" pitchFamily="34" charset="0"/>
              <a:buChar char="•"/>
            </a:pPr>
            <a:r>
              <a:rPr lang="en-US" dirty="0">
                <a:latin typeface="Aparajita" panose="02020603050405020304" pitchFamily="18" charset="0"/>
                <a:cs typeface="Aparajita" panose="02020603050405020304" pitchFamily="18" charset="0"/>
              </a:rPr>
              <a:t>Other diagnosis are dependent on levels of trauma and other factors.</a:t>
            </a:r>
          </a:p>
          <a:p>
            <a:pPr algn="l"/>
            <a:endParaRPr lang="es-ES" dirty="0"/>
          </a:p>
        </p:txBody>
      </p:sp>
    </p:spTree>
    <p:extLst>
      <p:ext uri="{BB962C8B-B14F-4D97-AF65-F5344CB8AC3E}">
        <p14:creationId xmlns:p14="http://schemas.microsoft.com/office/powerpoint/2010/main" val="176996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885A6-C34A-5521-70DE-2D8471826C72}"/>
              </a:ext>
            </a:extLst>
          </p:cNvPr>
          <p:cNvSpPr>
            <a:spLocks noGrp="1"/>
          </p:cNvSpPr>
          <p:nvPr>
            <p:ph type="title"/>
          </p:nvPr>
        </p:nvSpPr>
        <p:spPr/>
        <p:txBody>
          <a:bodyPr/>
          <a:lstStyle/>
          <a:p>
            <a:pPr algn="ctr"/>
            <a:r>
              <a:rPr lang="es-ES" b="1" dirty="0">
                <a:latin typeface="Aparajita" panose="02020603050405020304" pitchFamily="18" charset="0"/>
                <a:cs typeface="Aparajita" panose="02020603050405020304" pitchFamily="18" charset="0"/>
              </a:rPr>
              <a:t>What is Stress ?</a:t>
            </a:r>
          </a:p>
        </p:txBody>
      </p:sp>
      <p:sp>
        <p:nvSpPr>
          <p:cNvPr id="3" name="Content Placeholder 2">
            <a:extLst>
              <a:ext uri="{FF2B5EF4-FFF2-40B4-BE49-F238E27FC236}">
                <a16:creationId xmlns:a16="http://schemas.microsoft.com/office/drawing/2014/main" id="{DD2A1A32-FE3A-913E-952F-B4F05CB6F8D7}"/>
              </a:ext>
            </a:extLst>
          </p:cNvPr>
          <p:cNvSpPr>
            <a:spLocks noGrp="1"/>
          </p:cNvSpPr>
          <p:nvPr>
            <p:ph idx="1"/>
          </p:nvPr>
        </p:nvSpPr>
        <p:spPr/>
        <p:txBody>
          <a:bodyPr/>
          <a:lstStyle/>
          <a:p>
            <a:pPr>
              <a:buFont typeface="Wingdings" panose="05000000000000000000" pitchFamily="2" charset="2"/>
              <a:buChar char="v"/>
            </a:pPr>
            <a:r>
              <a:rPr lang="en-US" dirty="0">
                <a:latin typeface="Aparajita" panose="02020603050405020304" pitchFamily="18" charset="0"/>
                <a:cs typeface="Aparajita" panose="02020603050405020304" pitchFamily="18" charset="0"/>
              </a:rPr>
              <a:t>Stress is a psychological and physiological response to perceived challenges or threats, often referred to as stressors. It can arise from various sources or major life changes. Stress can manifest in different ways, including emotional symptoms (like anxiety or irritability), physical symptoms (such as headaches or fatigue), and behavioral changes (like changes in sleep patterns or eating habits). </a:t>
            </a:r>
          </a:p>
          <a:p>
            <a:pPr>
              <a:buFont typeface="Wingdings" panose="05000000000000000000" pitchFamily="2" charset="2"/>
              <a:buChar char="v"/>
            </a:pPr>
            <a:r>
              <a:rPr lang="en-US" dirty="0">
                <a:latin typeface="Aparajita" panose="02020603050405020304" pitchFamily="18" charset="0"/>
                <a:cs typeface="Aparajita" panose="02020603050405020304" pitchFamily="18" charset="0"/>
              </a:rPr>
              <a:t>Chronic or excessive stress can lead to negative health outcomes, including anxiety disorders, depression, and physical health problems.</a:t>
            </a:r>
            <a:endParaRPr lang="es-ES" dirty="0">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5604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82A5-B396-C12B-19FD-A991728370EB}"/>
              </a:ext>
            </a:extLst>
          </p:cNvPr>
          <p:cNvSpPr>
            <a:spLocks noGrp="1"/>
          </p:cNvSpPr>
          <p:nvPr>
            <p:ph type="title"/>
          </p:nvPr>
        </p:nvSpPr>
        <p:spPr/>
        <p:txBody>
          <a:bodyPr/>
          <a:lstStyle/>
          <a:p>
            <a:pPr algn="ctr"/>
            <a:r>
              <a:rPr lang="es-ES" b="1" dirty="0">
                <a:latin typeface="Aparajita" panose="02020603050405020304" pitchFamily="18" charset="0"/>
                <a:cs typeface="Aparajita" panose="02020603050405020304" pitchFamily="18" charset="0"/>
              </a:rPr>
              <a:t>What is </a:t>
            </a:r>
            <a:r>
              <a:rPr lang="es-ES" b="1" dirty="0" err="1">
                <a:latin typeface="Aparajita" panose="02020603050405020304" pitchFamily="18" charset="0"/>
                <a:cs typeface="Aparajita" panose="02020603050405020304" pitchFamily="18" charset="0"/>
              </a:rPr>
              <a:t>Grief</a:t>
            </a:r>
            <a:r>
              <a:rPr lang="es-ES" b="1" dirty="0">
                <a:latin typeface="Aparajita" panose="02020603050405020304" pitchFamily="18" charset="0"/>
                <a:cs typeface="Aparajita" panose="02020603050405020304" pitchFamily="18" charset="0"/>
              </a:rPr>
              <a:t> ? </a:t>
            </a:r>
          </a:p>
        </p:txBody>
      </p:sp>
      <p:sp>
        <p:nvSpPr>
          <p:cNvPr id="3" name="Content Placeholder 2">
            <a:extLst>
              <a:ext uri="{FF2B5EF4-FFF2-40B4-BE49-F238E27FC236}">
                <a16:creationId xmlns:a16="http://schemas.microsoft.com/office/drawing/2014/main" id="{6A7D41B0-0169-0F0A-20CA-11C07B34463D}"/>
              </a:ext>
            </a:extLst>
          </p:cNvPr>
          <p:cNvSpPr>
            <a:spLocks noGrp="1"/>
          </p:cNvSpPr>
          <p:nvPr>
            <p:ph idx="1"/>
          </p:nvPr>
        </p:nvSpPr>
        <p:spPr/>
        <p:txBody>
          <a:bodyPr>
            <a:normAutofit lnSpcReduction="10000"/>
          </a:bodyPr>
          <a:lstStyle/>
          <a:p>
            <a:pPr>
              <a:buFont typeface="Wingdings" panose="05000000000000000000" pitchFamily="2" charset="2"/>
              <a:buChar char="v"/>
            </a:pPr>
            <a:r>
              <a:rPr lang="en-US" dirty="0">
                <a:latin typeface="Aparajita" panose="02020603050405020304" pitchFamily="18" charset="0"/>
                <a:cs typeface="Aparajita" panose="02020603050405020304" pitchFamily="18" charset="0"/>
              </a:rPr>
              <a:t>Grief is a complex emotional response to loss, particularly the loss of a loved one, but it can also arise from other significant losses.</a:t>
            </a:r>
          </a:p>
          <a:p>
            <a:pPr>
              <a:buFont typeface="Wingdings" panose="05000000000000000000" pitchFamily="2" charset="2"/>
              <a:buChar char="v"/>
            </a:pPr>
            <a:r>
              <a:rPr lang="en-US" dirty="0">
                <a:latin typeface="Aparajita" panose="02020603050405020304" pitchFamily="18" charset="0"/>
                <a:cs typeface="Aparajita" panose="02020603050405020304" pitchFamily="18" charset="0"/>
              </a:rPr>
              <a:t>Grief encompasses a range of feelings, including sadness, anger, guilt, confusion.</a:t>
            </a:r>
          </a:p>
          <a:p>
            <a:pPr>
              <a:buFont typeface="Wingdings" panose="05000000000000000000" pitchFamily="2" charset="2"/>
              <a:buChar char="v"/>
            </a:pPr>
            <a:r>
              <a:rPr lang="en-US" dirty="0">
                <a:latin typeface="Aparajita" panose="02020603050405020304" pitchFamily="18" charset="0"/>
                <a:cs typeface="Aparajita" panose="02020603050405020304" pitchFamily="18" charset="0"/>
              </a:rPr>
              <a:t> It can manifest physically, emotionally, and behaviorally, affecting a person's daily life and well-being.</a:t>
            </a:r>
          </a:p>
          <a:p>
            <a:pPr>
              <a:buFont typeface="Wingdings" panose="05000000000000000000" pitchFamily="2" charset="2"/>
              <a:buChar char="v"/>
            </a:pPr>
            <a:r>
              <a:rPr lang="en-US" dirty="0">
                <a:latin typeface="Aparajita" panose="02020603050405020304" pitchFamily="18" charset="0"/>
                <a:cs typeface="Aparajita" panose="02020603050405020304" pitchFamily="18" charset="0"/>
              </a:rPr>
              <a:t>Grief is a highly individual experience, and people may go through various stages or processes as they cope with their loss. </a:t>
            </a:r>
          </a:p>
          <a:p>
            <a:pPr>
              <a:buFont typeface="Wingdings" panose="05000000000000000000" pitchFamily="2" charset="2"/>
              <a:buChar char="v"/>
            </a:pPr>
            <a:r>
              <a:rPr lang="en-US" dirty="0">
                <a:latin typeface="Aparajita" panose="02020603050405020304" pitchFamily="18" charset="0"/>
                <a:cs typeface="Aparajita" panose="02020603050405020304" pitchFamily="18" charset="0"/>
              </a:rPr>
              <a:t>Grief is not linear and can vary widely from person to person. </a:t>
            </a:r>
          </a:p>
          <a:p>
            <a:pPr>
              <a:buFont typeface="Wingdings" panose="05000000000000000000" pitchFamily="2" charset="2"/>
              <a:buChar char="v"/>
            </a:pPr>
            <a:r>
              <a:rPr lang="en-US" dirty="0">
                <a:latin typeface="Aparajita" panose="02020603050405020304" pitchFamily="18" charset="0"/>
                <a:cs typeface="Aparajita" panose="02020603050405020304" pitchFamily="18" charset="0"/>
              </a:rPr>
              <a:t>Healing from grief involves finding ways to adapt and adjust gradually to a new reality.</a:t>
            </a:r>
          </a:p>
          <a:p>
            <a:endParaRPr lang="es-ES" dirty="0"/>
          </a:p>
        </p:txBody>
      </p:sp>
    </p:spTree>
    <p:extLst>
      <p:ext uri="{BB962C8B-B14F-4D97-AF65-F5344CB8AC3E}">
        <p14:creationId xmlns:p14="http://schemas.microsoft.com/office/powerpoint/2010/main" val="274327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524D-FCB8-16AE-1992-1832F14FC821}"/>
              </a:ext>
            </a:extLst>
          </p:cNvPr>
          <p:cNvSpPr>
            <a:spLocks noGrp="1"/>
          </p:cNvSpPr>
          <p:nvPr>
            <p:ph type="title"/>
          </p:nvPr>
        </p:nvSpPr>
        <p:spPr/>
        <p:txBody>
          <a:bodyPr/>
          <a:lstStyle/>
          <a:p>
            <a:pPr algn="ctr"/>
            <a:r>
              <a:rPr lang="en-US" sz="4400" b="1" dirty="0">
                <a:latin typeface="Aparajita" panose="02020603050405020304" pitchFamily="18" charset="0"/>
                <a:cs typeface="Aparajita" panose="02020603050405020304" pitchFamily="18" charset="0"/>
              </a:rPr>
              <a:t>ESTRES Y DUELO MIGRATORIO</a:t>
            </a:r>
            <a:endParaRPr lang="es-ES" b="1" dirty="0">
              <a:latin typeface="Aparajita" panose="02020603050405020304" pitchFamily="18" charset="0"/>
              <a:cs typeface="Aparajita" panose="02020603050405020304" pitchFamily="18" charset="0"/>
            </a:endParaRPr>
          </a:p>
        </p:txBody>
      </p:sp>
      <p:sp>
        <p:nvSpPr>
          <p:cNvPr id="3" name="Content Placeholder 2">
            <a:extLst>
              <a:ext uri="{FF2B5EF4-FFF2-40B4-BE49-F238E27FC236}">
                <a16:creationId xmlns:a16="http://schemas.microsoft.com/office/drawing/2014/main" id="{9E1496A9-AEF0-7E00-6276-C09D2BCDA057}"/>
              </a:ext>
            </a:extLst>
          </p:cNvPr>
          <p:cNvSpPr>
            <a:spLocks noGrp="1"/>
          </p:cNvSpPr>
          <p:nvPr>
            <p:ph idx="1"/>
          </p:nvPr>
        </p:nvSpPr>
        <p:spPr>
          <a:xfrm>
            <a:off x="838200" y="1331259"/>
            <a:ext cx="10515600" cy="4845704"/>
          </a:xfrm>
        </p:spPr>
        <p:txBody>
          <a:bodyPr/>
          <a:lstStyle/>
          <a:p>
            <a:pPr>
              <a:buFont typeface="Wingdings" panose="05000000000000000000" pitchFamily="2" charset="2"/>
              <a:buChar char="v"/>
            </a:pPr>
            <a:r>
              <a:rPr lang="en-US" b="1" i="1" dirty="0">
                <a:latin typeface="Aparajita" panose="02020603050405020304" pitchFamily="18" charset="0"/>
                <a:cs typeface="Aparajita" panose="02020603050405020304" pitchFamily="18" charset="0"/>
              </a:rPr>
              <a:t>HAY 7 DUELOS MIGRATORIOS</a:t>
            </a:r>
          </a:p>
          <a:p>
            <a:pPr marL="0" indent="0">
              <a:buNone/>
            </a:pPr>
            <a:endParaRPr lang="en-US" dirty="0"/>
          </a:p>
          <a:p>
            <a:pPr marL="342900" indent="-342900">
              <a:buAutoNum type="arabicPeriod"/>
            </a:pPr>
            <a:r>
              <a:rPr lang="en-US" dirty="0">
                <a:latin typeface="Aparajita" panose="02020603050405020304" pitchFamily="18" charset="0"/>
                <a:cs typeface="Aparajita" panose="02020603050405020304" pitchFamily="18" charset="0"/>
              </a:rPr>
              <a:t>PERDIDA DE LOS SERES QUERIDOS</a:t>
            </a:r>
          </a:p>
          <a:p>
            <a:pPr marL="342900" indent="-342900">
              <a:buAutoNum type="arabicPeriod"/>
            </a:pPr>
            <a:r>
              <a:rPr lang="en-US" dirty="0">
                <a:latin typeface="Aparajita" panose="02020603050405020304" pitchFamily="18" charset="0"/>
                <a:cs typeface="Aparajita" panose="02020603050405020304" pitchFamily="18" charset="0"/>
              </a:rPr>
              <a:t>LENGUA/IDIOMA</a:t>
            </a:r>
          </a:p>
          <a:p>
            <a:pPr marL="342900" indent="-342900">
              <a:buAutoNum type="arabicPeriod"/>
            </a:pPr>
            <a:r>
              <a:rPr lang="en-US" dirty="0">
                <a:latin typeface="Aparajita" panose="02020603050405020304" pitchFamily="18" charset="0"/>
                <a:cs typeface="Aparajita" panose="02020603050405020304" pitchFamily="18" charset="0"/>
              </a:rPr>
              <a:t>CULTURA</a:t>
            </a:r>
          </a:p>
          <a:p>
            <a:pPr marL="342900" indent="-342900">
              <a:buAutoNum type="arabicPeriod"/>
            </a:pPr>
            <a:r>
              <a:rPr lang="en-US" dirty="0">
                <a:latin typeface="Aparajita" panose="02020603050405020304" pitchFamily="18" charset="0"/>
                <a:cs typeface="Aparajita" panose="02020603050405020304" pitchFamily="18" charset="0"/>
              </a:rPr>
              <a:t>LA TIERRA</a:t>
            </a:r>
          </a:p>
          <a:p>
            <a:pPr marL="342900" indent="-342900">
              <a:buAutoNum type="arabicPeriod"/>
            </a:pPr>
            <a:r>
              <a:rPr lang="en-US" dirty="0">
                <a:latin typeface="Aparajita" panose="02020603050405020304" pitchFamily="18" charset="0"/>
                <a:cs typeface="Aparajita" panose="02020603050405020304" pitchFamily="18" charset="0"/>
              </a:rPr>
              <a:t>EL ESTADO SOCIAL</a:t>
            </a:r>
          </a:p>
          <a:p>
            <a:pPr marL="342900" indent="-342900">
              <a:buAutoNum type="arabicPeriod"/>
            </a:pPr>
            <a:r>
              <a:rPr lang="en-US" dirty="0">
                <a:latin typeface="Aparajita" panose="02020603050405020304" pitchFamily="18" charset="0"/>
                <a:cs typeface="Aparajita" panose="02020603050405020304" pitchFamily="18" charset="0"/>
              </a:rPr>
              <a:t>EL GRUPO DE PERTENENCIA</a:t>
            </a:r>
          </a:p>
          <a:p>
            <a:pPr marL="342900" indent="-342900">
              <a:buAutoNum type="arabicPeriod"/>
            </a:pPr>
            <a:r>
              <a:rPr lang="en-US" dirty="0">
                <a:latin typeface="Aparajita" panose="02020603050405020304" pitchFamily="18" charset="0"/>
                <a:cs typeface="Aparajita" panose="02020603050405020304" pitchFamily="18" charset="0"/>
              </a:rPr>
              <a:t>RIESGOS FISICOS DE LA MIGRACION</a:t>
            </a:r>
          </a:p>
          <a:p>
            <a:endParaRPr lang="es-ES" dirty="0"/>
          </a:p>
        </p:txBody>
      </p:sp>
    </p:spTree>
    <p:extLst>
      <p:ext uri="{BB962C8B-B14F-4D97-AF65-F5344CB8AC3E}">
        <p14:creationId xmlns:p14="http://schemas.microsoft.com/office/powerpoint/2010/main" val="41777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E43C4B8F-C772-06CC-45CC-256FB4EB5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D9723-A13B-CFE6-C50C-2D33D7CA369E}"/>
              </a:ext>
            </a:extLst>
          </p:cNvPr>
          <p:cNvSpPr>
            <a:spLocks noGrp="1"/>
          </p:cNvSpPr>
          <p:nvPr>
            <p:ph type="title"/>
          </p:nvPr>
        </p:nvSpPr>
        <p:spPr/>
        <p:txBody>
          <a:bodyPr/>
          <a:lstStyle/>
          <a:p>
            <a:pPr algn="ctr"/>
            <a:r>
              <a:rPr lang="en-US" sz="4400" dirty="0">
                <a:latin typeface="Aparajita" panose="02020603050405020304" pitchFamily="18" charset="0"/>
                <a:cs typeface="Aparajita" panose="02020603050405020304" pitchFamily="18" charset="0"/>
              </a:rPr>
              <a:t>ESTRES Y DUELO MIGRATORIO</a:t>
            </a:r>
            <a:endParaRPr lang="es-ES" dirty="0">
              <a:latin typeface="Aparajita" panose="02020603050405020304" pitchFamily="18" charset="0"/>
              <a:cs typeface="Aparajita" panose="02020603050405020304" pitchFamily="18" charset="0"/>
            </a:endParaRPr>
          </a:p>
        </p:txBody>
      </p:sp>
      <p:sp>
        <p:nvSpPr>
          <p:cNvPr id="3" name="Content Placeholder 2">
            <a:extLst>
              <a:ext uri="{FF2B5EF4-FFF2-40B4-BE49-F238E27FC236}">
                <a16:creationId xmlns:a16="http://schemas.microsoft.com/office/drawing/2014/main" id="{78D8E481-7EC6-FF2F-8D94-898321BF8664}"/>
              </a:ext>
            </a:extLst>
          </p:cNvPr>
          <p:cNvSpPr>
            <a:spLocks noGrp="1"/>
          </p:cNvSpPr>
          <p:nvPr>
            <p:ph idx="1"/>
          </p:nvPr>
        </p:nvSpPr>
        <p:spPr/>
        <p:txBody>
          <a:bodyPr>
            <a:normAutofit/>
          </a:bodyPr>
          <a:lstStyle/>
          <a:p>
            <a:pPr>
              <a:buFont typeface="Wingdings" panose="05000000000000000000" pitchFamily="2" charset="2"/>
              <a:buChar char="v"/>
            </a:pPr>
            <a:r>
              <a:rPr lang="en-US" b="1" i="1" dirty="0">
                <a:latin typeface="Aparajita" panose="02020603050405020304" pitchFamily="18" charset="0"/>
                <a:cs typeface="Aparajita" panose="02020603050405020304" pitchFamily="18" charset="0"/>
              </a:rPr>
              <a:t>VULNERABILIDAD:</a:t>
            </a:r>
            <a:r>
              <a:rPr lang="en-US" dirty="0">
                <a:latin typeface="Aparajita" panose="02020603050405020304" pitchFamily="18" charset="0"/>
                <a:cs typeface="Aparajita" panose="02020603050405020304" pitchFamily="18" charset="0"/>
              </a:rPr>
              <a:t> </a:t>
            </a:r>
          </a:p>
          <a:p>
            <a:r>
              <a:rPr lang="en-US" sz="2400" dirty="0">
                <a:latin typeface="Aparajita" panose="02020603050405020304" pitchFamily="18" charset="0"/>
                <a:cs typeface="Aparajita" panose="02020603050405020304" pitchFamily="18" charset="0"/>
              </a:rPr>
              <a:t>Es </a:t>
            </a:r>
            <a:r>
              <a:rPr lang="en-US" sz="2400" dirty="0" err="1">
                <a:latin typeface="Aparajita" panose="02020603050405020304" pitchFamily="18" charset="0"/>
                <a:cs typeface="Aparajita" panose="02020603050405020304" pitchFamily="18" charset="0"/>
              </a:rPr>
              <a:t>el</a:t>
            </a:r>
            <a:r>
              <a:rPr lang="en-US" sz="2400" dirty="0">
                <a:latin typeface="Aparajita" panose="02020603050405020304" pitchFamily="18" charset="0"/>
                <a:cs typeface="Aparajita" panose="02020603050405020304" pitchFamily="18" charset="0"/>
              </a:rPr>
              <a:t> conjunto de </a:t>
            </a:r>
            <a:r>
              <a:rPr lang="en-US" sz="2400" dirty="0" err="1">
                <a:latin typeface="Aparajita" panose="02020603050405020304" pitchFamily="18" charset="0"/>
                <a:cs typeface="Aparajita" panose="02020603050405020304" pitchFamily="18" charset="0"/>
              </a:rPr>
              <a:t>limitaciones</a:t>
            </a:r>
            <a:r>
              <a:rPr lang="en-US" sz="2400" dirty="0">
                <a:latin typeface="Aparajita" panose="02020603050405020304" pitchFamily="18" charset="0"/>
                <a:cs typeface="Aparajita" panose="02020603050405020304" pitchFamily="18" charset="0"/>
              </a:rPr>
              <a:t> que </a:t>
            </a:r>
            <a:r>
              <a:rPr lang="en-US" sz="2400" dirty="0" err="1">
                <a:latin typeface="Aparajita" panose="02020603050405020304" pitchFamily="18" charset="0"/>
                <a:cs typeface="Aparajita" panose="02020603050405020304" pitchFamily="18" charset="0"/>
              </a:rPr>
              <a:t>constituyen</a:t>
            </a:r>
            <a:r>
              <a:rPr lang="en-US" sz="2400" dirty="0">
                <a:latin typeface="Aparajita" panose="02020603050405020304" pitchFamily="18" charset="0"/>
                <a:cs typeface="Aparajita" panose="02020603050405020304" pitchFamily="18" charset="0"/>
              </a:rPr>
              <a:t> un factor de </a:t>
            </a:r>
            <a:r>
              <a:rPr lang="en-US" sz="2400" dirty="0" err="1">
                <a:latin typeface="Aparajita" panose="02020603050405020304" pitchFamily="18" charset="0"/>
                <a:cs typeface="Aparajita" panose="02020603050405020304" pitchFamily="18" charset="0"/>
              </a:rPr>
              <a:t>riesgo</a:t>
            </a:r>
            <a:r>
              <a:rPr lang="en-US" sz="2400" dirty="0">
                <a:latin typeface="Aparajita" panose="02020603050405020304" pitchFamily="18" charset="0"/>
                <a:cs typeface="Aparajita" panose="02020603050405020304" pitchFamily="18" charset="0"/>
              </a:rPr>
              <a:t> para </a:t>
            </a:r>
            <a:r>
              <a:rPr lang="en-US" sz="2400" dirty="0" err="1">
                <a:latin typeface="Aparajita" panose="02020603050405020304" pitchFamily="18" charset="0"/>
                <a:cs typeface="Aparajita" panose="02020603050405020304" pitchFamily="18" charset="0"/>
              </a:rPr>
              <a:t>nuestra</a:t>
            </a:r>
            <a:r>
              <a:rPr lang="en-US" sz="2400" dirty="0">
                <a:latin typeface="Aparajita" panose="02020603050405020304" pitchFamily="18" charset="0"/>
                <a:cs typeface="Aparajita" panose="02020603050405020304" pitchFamily="18" charset="0"/>
              </a:rPr>
              <a:t> </a:t>
            </a:r>
            <a:r>
              <a:rPr lang="en-US" sz="2400" dirty="0" err="1">
                <a:latin typeface="Aparajita" panose="02020603050405020304" pitchFamily="18" charset="0"/>
                <a:cs typeface="Aparajita" panose="02020603050405020304" pitchFamily="18" charset="0"/>
              </a:rPr>
              <a:t>salud</a:t>
            </a:r>
            <a:r>
              <a:rPr lang="en-US" sz="2400" dirty="0">
                <a:latin typeface="Aparajita" panose="02020603050405020304" pitchFamily="18" charset="0"/>
                <a:cs typeface="Aparajita" panose="02020603050405020304" pitchFamily="18" charset="0"/>
              </a:rPr>
              <a:t> mental. </a:t>
            </a:r>
          </a:p>
          <a:p>
            <a:r>
              <a:rPr lang="en-US" sz="2400" dirty="0">
                <a:latin typeface="Aparajita" panose="02020603050405020304" pitchFamily="18" charset="0"/>
                <a:cs typeface="Aparajita" panose="02020603050405020304" pitchFamily="18" charset="0"/>
              </a:rPr>
              <a:t>Se </a:t>
            </a:r>
            <a:r>
              <a:rPr lang="en-US" sz="2400" dirty="0" err="1">
                <a:latin typeface="Aparajita" panose="02020603050405020304" pitchFamily="18" charset="0"/>
                <a:cs typeface="Aparajita" panose="02020603050405020304" pitchFamily="18" charset="0"/>
              </a:rPr>
              <a:t>diagnostican</a:t>
            </a:r>
            <a:r>
              <a:rPr lang="en-US" sz="2400" dirty="0">
                <a:latin typeface="Aparajita" panose="02020603050405020304" pitchFamily="18" charset="0"/>
                <a:cs typeface="Aparajita" panose="02020603050405020304" pitchFamily="18" charset="0"/>
              </a:rPr>
              <a:t> </a:t>
            </a:r>
            <a:r>
              <a:rPr lang="en-US" sz="2400" dirty="0" err="1">
                <a:latin typeface="Aparajita" panose="02020603050405020304" pitchFamily="18" charset="0"/>
                <a:cs typeface="Aparajita" panose="02020603050405020304" pitchFamily="18" charset="0"/>
              </a:rPr>
              <a:t>como</a:t>
            </a:r>
            <a:r>
              <a:rPr lang="en-US" sz="2400" b="1" dirty="0">
                <a:latin typeface="Aparajita" panose="02020603050405020304" pitchFamily="18" charset="0"/>
                <a:cs typeface="Aparajita" panose="02020603050405020304" pitchFamily="18" charset="0"/>
              </a:rPr>
              <a:t>: Simple, </a:t>
            </a:r>
            <a:r>
              <a:rPr lang="en-US" sz="2400" b="1" dirty="0" err="1">
                <a:latin typeface="Aparajita" panose="02020603050405020304" pitchFamily="18" charset="0"/>
                <a:cs typeface="Aparajita" panose="02020603050405020304" pitchFamily="18" charset="0"/>
              </a:rPr>
              <a:t>Complicada</a:t>
            </a:r>
            <a:r>
              <a:rPr lang="en-US" sz="2400" b="1" dirty="0">
                <a:latin typeface="Aparajita" panose="02020603050405020304" pitchFamily="18" charset="0"/>
                <a:cs typeface="Aparajita" panose="02020603050405020304" pitchFamily="18" charset="0"/>
              </a:rPr>
              <a:t> y de Extrema </a:t>
            </a:r>
            <a:r>
              <a:rPr lang="en-US" sz="2400" b="1" dirty="0" err="1">
                <a:latin typeface="Aparajita" panose="02020603050405020304" pitchFamily="18" charset="0"/>
                <a:cs typeface="Aparajita" panose="02020603050405020304" pitchFamily="18" charset="0"/>
              </a:rPr>
              <a:t>vulnerabilidad</a:t>
            </a:r>
            <a:r>
              <a:rPr lang="en-US" sz="2400" dirty="0">
                <a:latin typeface="Aparajita" panose="02020603050405020304" pitchFamily="18" charset="0"/>
                <a:cs typeface="Aparajita" panose="02020603050405020304" pitchFamily="18" charset="0"/>
              </a:rPr>
              <a:t>.</a:t>
            </a:r>
          </a:p>
          <a:p>
            <a:pPr marL="0" indent="0">
              <a:buNone/>
            </a:pPr>
            <a:endParaRPr lang="en-US" dirty="0">
              <a:latin typeface="Aparajita" panose="02020603050405020304" pitchFamily="18" charset="0"/>
              <a:cs typeface="Aparajita" panose="02020603050405020304" pitchFamily="18" charset="0"/>
            </a:endParaRPr>
          </a:p>
          <a:p>
            <a:pPr>
              <a:buFont typeface="Wingdings" panose="05000000000000000000" pitchFamily="2" charset="2"/>
              <a:buChar char="v"/>
            </a:pPr>
            <a:r>
              <a:rPr lang="en-US" b="1" i="1" dirty="0">
                <a:latin typeface="Aparajita" panose="02020603050405020304" pitchFamily="18" charset="0"/>
                <a:cs typeface="Aparajita" panose="02020603050405020304" pitchFamily="18" charset="0"/>
              </a:rPr>
              <a:t>ESTRESORES: </a:t>
            </a:r>
            <a:r>
              <a:rPr lang="en-US" dirty="0">
                <a:latin typeface="Aparajita" panose="02020603050405020304" pitchFamily="18" charset="0"/>
                <a:cs typeface="Aparajita" panose="02020603050405020304" pitchFamily="18" charset="0"/>
              </a:rPr>
              <a:t>(</a:t>
            </a:r>
            <a:r>
              <a:rPr lang="en-US" dirty="0" err="1">
                <a:latin typeface="Aparajita" panose="02020603050405020304" pitchFamily="18" charset="0"/>
                <a:cs typeface="Aparajita" panose="02020603050405020304" pitchFamily="18" charset="0"/>
              </a:rPr>
              <a:t>los</a:t>
            </a:r>
            <a:r>
              <a:rPr lang="en-US" dirty="0">
                <a:latin typeface="Aparajita" panose="02020603050405020304" pitchFamily="18" charset="0"/>
                <a:cs typeface="Aparajita" panose="02020603050405020304" pitchFamily="18" charset="0"/>
              </a:rPr>
              <a:t> </a:t>
            </a:r>
            <a:r>
              <a:rPr lang="en-US" dirty="0" err="1">
                <a:latin typeface="Aparajita" panose="02020603050405020304" pitchFamily="18" charset="0"/>
                <a:cs typeface="Aparajita" panose="02020603050405020304" pitchFamily="18" charset="0"/>
              </a:rPr>
              <a:t>causantes</a:t>
            </a:r>
            <a:r>
              <a:rPr lang="en-US" dirty="0">
                <a:latin typeface="Aparajita" panose="02020603050405020304" pitchFamily="18" charset="0"/>
                <a:cs typeface="Aparajita" panose="02020603050405020304" pitchFamily="18" charset="0"/>
              </a:rPr>
              <a:t> </a:t>
            </a:r>
            <a:r>
              <a:rPr lang="en-US" dirty="0" err="1">
                <a:latin typeface="Aparajita" panose="02020603050405020304" pitchFamily="18" charset="0"/>
                <a:cs typeface="Aparajita" panose="02020603050405020304" pitchFamily="18" charset="0"/>
              </a:rPr>
              <a:t>productores</a:t>
            </a:r>
            <a:r>
              <a:rPr lang="en-US" dirty="0">
                <a:latin typeface="Aparajita" panose="02020603050405020304" pitchFamily="18" charset="0"/>
                <a:cs typeface="Aparajita" panose="02020603050405020304" pitchFamily="18" charset="0"/>
              </a:rPr>
              <a:t> de ese </a:t>
            </a:r>
            <a:r>
              <a:rPr lang="en-US" dirty="0" err="1">
                <a:latin typeface="Aparajita" panose="02020603050405020304" pitchFamily="18" charset="0"/>
                <a:cs typeface="Aparajita" panose="02020603050405020304" pitchFamily="18" charset="0"/>
              </a:rPr>
              <a:t>estres</a:t>
            </a:r>
            <a:r>
              <a:rPr lang="en-US" dirty="0"/>
              <a:t>)</a:t>
            </a:r>
          </a:p>
          <a:p>
            <a:r>
              <a:rPr lang="en-US" sz="2400" dirty="0" err="1">
                <a:latin typeface="Aparajita" panose="02020603050405020304" pitchFamily="18" charset="0"/>
                <a:cs typeface="Aparajita" panose="02020603050405020304" pitchFamily="18" charset="0"/>
              </a:rPr>
              <a:t>Incluye</a:t>
            </a:r>
            <a:r>
              <a:rPr lang="en-US" sz="2400" dirty="0">
                <a:latin typeface="Aparajita" panose="02020603050405020304" pitchFamily="18" charset="0"/>
                <a:cs typeface="Aparajita" panose="02020603050405020304" pitchFamily="18" charset="0"/>
              </a:rPr>
              <a:t> las </a:t>
            </a:r>
            <a:r>
              <a:rPr lang="en-US" sz="2400" dirty="0" err="1">
                <a:latin typeface="Aparajita" panose="02020603050405020304" pitchFamily="18" charset="0"/>
                <a:cs typeface="Aparajita" panose="02020603050405020304" pitchFamily="18" charset="0"/>
              </a:rPr>
              <a:t>dificultades</a:t>
            </a:r>
            <a:r>
              <a:rPr lang="en-US" sz="2400" dirty="0">
                <a:latin typeface="Aparajita" panose="02020603050405020304" pitchFamily="18" charset="0"/>
                <a:cs typeface="Aparajita" panose="02020603050405020304" pitchFamily="18" charset="0"/>
              </a:rPr>
              <a:t> </a:t>
            </a:r>
            <a:r>
              <a:rPr lang="en-US" sz="2400" dirty="0" err="1">
                <a:latin typeface="Aparajita" panose="02020603050405020304" pitchFamily="18" charset="0"/>
                <a:cs typeface="Aparajita" panose="02020603050405020304" pitchFamily="18" charset="0"/>
              </a:rPr>
              <a:t>externas</a:t>
            </a:r>
            <a:r>
              <a:rPr lang="en-US" sz="2400" dirty="0">
                <a:latin typeface="Aparajita" panose="02020603050405020304" pitchFamily="18" charset="0"/>
                <a:cs typeface="Aparajita" panose="02020603050405020304" pitchFamily="18" charset="0"/>
              </a:rPr>
              <a:t> </a:t>
            </a:r>
            <a:r>
              <a:rPr lang="en-US" sz="2400" dirty="0" err="1">
                <a:latin typeface="Aparajita" panose="02020603050405020304" pitchFamily="18" charset="0"/>
                <a:cs typeface="Aparajita" panose="02020603050405020304" pitchFamily="18" charset="0"/>
              </a:rPr>
              <a:t>experimentada</a:t>
            </a:r>
            <a:r>
              <a:rPr lang="en-US" sz="2400" dirty="0">
                <a:latin typeface="Aparajita" panose="02020603050405020304" pitchFamily="18" charset="0"/>
                <a:cs typeface="Aparajita" panose="02020603050405020304" pitchFamily="18" charset="0"/>
              </a:rPr>
              <a:t> por un </a:t>
            </a:r>
            <a:r>
              <a:rPr lang="en-US" sz="2400" dirty="0" err="1">
                <a:latin typeface="Aparajita" panose="02020603050405020304" pitchFamily="18" charset="0"/>
                <a:cs typeface="Aparajita" panose="02020603050405020304" pitchFamily="18" charset="0"/>
              </a:rPr>
              <a:t>inmigrante</a:t>
            </a:r>
            <a:r>
              <a:rPr lang="en-US" sz="2400" dirty="0">
                <a:latin typeface="Aparajita" panose="02020603050405020304" pitchFamily="18" charset="0"/>
                <a:cs typeface="Aparajita" panose="02020603050405020304" pitchFamily="18" charset="0"/>
              </a:rPr>
              <a:t> </a:t>
            </a:r>
            <a:r>
              <a:rPr lang="en-US" sz="2400" dirty="0" err="1">
                <a:latin typeface="Aparajita" panose="02020603050405020304" pitchFamily="18" charset="0"/>
                <a:cs typeface="Aparajita" panose="02020603050405020304" pitchFamily="18" charset="0"/>
              </a:rPr>
              <a:t>durante</a:t>
            </a:r>
            <a:r>
              <a:rPr lang="en-US" sz="2400" dirty="0">
                <a:latin typeface="Aparajita" panose="02020603050405020304" pitchFamily="18" charset="0"/>
                <a:cs typeface="Aparajita" panose="02020603050405020304" pitchFamily="18" charset="0"/>
              </a:rPr>
              <a:t> </a:t>
            </a:r>
            <a:r>
              <a:rPr lang="en-US" sz="2400" dirty="0" err="1">
                <a:latin typeface="Aparajita" panose="02020603050405020304" pitchFamily="18" charset="0"/>
                <a:cs typeface="Aparajita" panose="02020603050405020304" pitchFamily="18" charset="0"/>
              </a:rPr>
              <a:t>los</a:t>
            </a:r>
            <a:r>
              <a:rPr lang="en-US" sz="2400" dirty="0">
                <a:latin typeface="Aparajita" panose="02020603050405020304" pitchFamily="18" charset="0"/>
                <a:cs typeface="Aparajita" panose="02020603050405020304" pitchFamily="18" charset="0"/>
              </a:rPr>
              <a:t> 6 meses </a:t>
            </a:r>
            <a:r>
              <a:rPr lang="en-US" sz="2400" dirty="0" err="1">
                <a:latin typeface="Aparajita" panose="02020603050405020304" pitchFamily="18" charset="0"/>
                <a:cs typeface="Aparajita" panose="02020603050405020304" pitchFamily="18" charset="0"/>
              </a:rPr>
              <a:t>anteriores</a:t>
            </a:r>
            <a:r>
              <a:rPr lang="en-US" sz="2400" dirty="0">
                <a:latin typeface="Aparajita" panose="02020603050405020304" pitchFamily="18" charset="0"/>
                <a:cs typeface="Aparajita" panose="02020603050405020304" pitchFamily="18" charset="0"/>
              </a:rPr>
              <a:t> a </a:t>
            </a:r>
            <a:r>
              <a:rPr lang="en-US" sz="2400" dirty="0" err="1">
                <a:latin typeface="Aparajita" panose="02020603050405020304" pitchFamily="18" charset="0"/>
                <a:cs typeface="Aparajita" panose="02020603050405020304" pitchFamily="18" charset="0"/>
              </a:rPr>
              <a:t>nuestra</a:t>
            </a:r>
            <a:r>
              <a:rPr lang="en-US" sz="2400" dirty="0">
                <a:latin typeface="Aparajita" panose="02020603050405020304" pitchFamily="18" charset="0"/>
                <a:cs typeface="Aparajita" panose="02020603050405020304" pitchFamily="18" charset="0"/>
              </a:rPr>
              <a:t> </a:t>
            </a:r>
            <a:r>
              <a:rPr lang="en-US" sz="2400" dirty="0" err="1">
                <a:latin typeface="Aparajita" panose="02020603050405020304" pitchFamily="18" charset="0"/>
                <a:cs typeface="Aparajita" panose="02020603050405020304" pitchFamily="18" charset="0"/>
              </a:rPr>
              <a:t>exploracion</a:t>
            </a:r>
            <a:r>
              <a:rPr lang="en-US" sz="2400" dirty="0">
                <a:latin typeface="Aparajita" panose="02020603050405020304" pitchFamily="18" charset="0"/>
                <a:cs typeface="Aparajita" panose="02020603050405020304" pitchFamily="18" charset="0"/>
              </a:rPr>
              <a:t> o </a:t>
            </a:r>
            <a:r>
              <a:rPr lang="en-US" sz="2400" dirty="0" err="1">
                <a:latin typeface="Aparajita" panose="02020603050405020304" pitchFamily="18" charset="0"/>
                <a:cs typeface="Aparajita" panose="02020603050405020304" pitchFamily="18" charset="0"/>
              </a:rPr>
              <a:t>evaluacion</a:t>
            </a:r>
            <a:r>
              <a:rPr lang="en-US" sz="2400" dirty="0">
                <a:latin typeface="Aparajita" panose="02020603050405020304" pitchFamily="18" charset="0"/>
                <a:cs typeface="Aparajita" panose="02020603050405020304" pitchFamily="18" charset="0"/>
              </a:rPr>
              <a:t>. </a:t>
            </a:r>
          </a:p>
          <a:p>
            <a:r>
              <a:rPr lang="en-US" sz="2400" dirty="0">
                <a:latin typeface="Aparajita" panose="02020603050405020304" pitchFamily="18" charset="0"/>
                <a:cs typeface="Aparajita" panose="02020603050405020304" pitchFamily="18" charset="0"/>
              </a:rPr>
              <a:t>Los </a:t>
            </a:r>
            <a:r>
              <a:rPr lang="en-US" sz="2400" dirty="0" err="1">
                <a:latin typeface="Aparajita" panose="02020603050405020304" pitchFamily="18" charset="0"/>
                <a:cs typeface="Aparajita" panose="02020603050405020304" pitchFamily="18" charset="0"/>
              </a:rPr>
              <a:t>estresores</a:t>
            </a:r>
            <a:r>
              <a:rPr lang="en-US" sz="2400" dirty="0">
                <a:latin typeface="Aparajita" panose="02020603050405020304" pitchFamily="18" charset="0"/>
                <a:cs typeface="Aparajita" panose="02020603050405020304" pitchFamily="18" charset="0"/>
              </a:rPr>
              <a:t> se </a:t>
            </a:r>
            <a:r>
              <a:rPr lang="en-US" sz="2400" dirty="0" err="1">
                <a:latin typeface="Aparajita" panose="02020603050405020304" pitchFamily="18" charset="0"/>
                <a:cs typeface="Aparajita" panose="02020603050405020304" pitchFamily="18" charset="0"/>
              </a:rPr>
              <a:t>evaluan</a:t>
            </a:r>
            <a:r>
              <a:rPr lang="en-US" sz="2400" dirty="0">
                <a:latin typeface="Aparajita" panose="02020603050405020304" pitchFamily="18" charset="0"/>
                <a:cs typeface="Aparajita" panose="02020603050405020304" pitchFamily="18" charset="0"/>
              </a:rPr>
              <a:t> por </a:t>
            </a:r>
            <a:r>
              <a:rPr lang="en-US" sz="2400" dirty="0" err="1">
                <a:latin typeface="Aparajita" panose="02020603050405020304" pitchFamily="18" charset="0"/>
                <a:cs typeface="Aparajita" panose="02020603050405020304" pitchFamily="18" charset="0"/>
              </a:rPr>
              <a:t>cada</a:t>
            </a:r>
            <a:r>
              <a:rPr lang="en-US" sz="2400" dirty="0">
                <a:latin typeface="Aparajita" panose="02020603050405020304" pitchFamily="18" charset="0"/>
                <a:cs typeface="Aparajita" panose="02020603050405020304" pitchFamily="18" charset="0"/>
              </a:rPr>
              <a:t> uno de </a:t>
            </a:r>
            <a:r>
              <a:rPr lang="en-US" sz="2400" dirty="0" err="1">
                <a:latin typeface="Aparajita" panose="02020603050405020304" pitchFamily="18" charset="0"/>
                <a:cs typeface="Aparajita" panose="02020603050405020304" pitchFamily="18" charset="0"/>
              </a:rPr>
              <a:t>los</a:t>
            </a:r>
            <a:r>
              <a:rPr lang="en-US" sz="2400" dirty="0">
                <a:latin typeface="Aparajita" panose="02020603050405020304" pitchFamily="18" charset="0"/>
                <a:cs typeface="Aparajita" panose="02020603050405020304" pitchFamily="18" charset="0"/>
              </a:rPr>
              <a:t> 7 </a:t>
            </a:r>
            <a:r>
              <a:rPr lang="en-US" sz="2400" dirty="0" err="1">
                <a:latin typeface="Aparajita" panose="02020603050405020304" pitchFamily="18" charset="0"/>
                <a:cs typeface="Aparajita" panose="02020603050405020304" pitchFamily="18" charset="0"/>
              </a:rPr>
              <a:t>duelos</a:t>
            </a:r>
            <a:r>
              <a:rPr lang="en-US" sz="2400" dirty="0">
                <a:latin typeface="Aparajita" panose="02020603050405020304" pitchFamily="18" charset="0"/>
                <a:cs typeface="Aparajita" panose="02020603050405020304" pitchFamily="18" charset="0"/>
              </a:rPr>
              <a:t>.</a:t>
            </a:r>
          </a:p>
          <a:p>
            <a:r>
              <a:rPr lang="es-ES" sz="2400" dirty="0">
                <a:latin typeface="Aparajita" panose="02020603050405020304" pitchFamily="18" charset="0"/>
                <a:cs typeface="Aparajita" panose="02020603050405020304" pitchFamily="18" charset="0"/>
              </a:rPr>
              <a:t>Otros diagnósticos dependen en los niveles de trauma, predisposiciones y otros factores.</a:t>
            </a:r>
          </a:p>
        </p:txBody>
      </p:sp>
    </p:spTree>
    <p:extLst>
      <p:ext uri="{BB962C8B-B14F-4D97-AF65-F5344CB8AC3E}">
        <p14:creationId xmlns:p14="http://schemas.microsoft.com/office/powerpoint/2010/main" val="296741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16EFC612-B442-D33B-4D27-515293633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7F85E-E2A7-BE73-D3CD-A94785A07BE6}"/>
              </a:ext>
            </a:extLst>
          </p:cNvPr>
          <p:cNvSpPr>
            <a:spLocks noGrp="1"/>
          </p:cNvSpPr>
          <p:nvPr>
            <p:ph type="title"/>
          </p:nvPr>
        </p:nvSpPr>
        <p:spPr/>
        <p:txBody>
          <a:bodyPr/>
          <a:lstStyle/>
          <a:p>
            <a:pPr algn="ctr"/>
            <a:r>
              <a:rPr lang="es-ES" b="1" dirty="0">
                <a:latin typeface="Aparajita" panose="02020603050405020304" pitchFamily="18" charset="0"/>
                <a:cs typeface="Aparajita" panose="02020603050405020304" pitchFamily="18" charset="0"/>
              </a:rPr>
              <a:t>Que es el Estrés?</a:t>
            </a:r>
          </a:p>
        </p:txBody>
      </p:sp>
      <p:sp>
        <p:nvSpPr>
          <p:cNvPr id="3" name="Content Placeholder 2">
            <a:extLst>
              <a:ext uri="{FF2B5EF4-FFF2-40B4-BE49-F238E27FC236}">
                <a16:creationId xmlns:a16="http://schemas.microsoft.com/office/drawing/2014/main" id="{7F136BA9-058E-BF24-306D-7EB604E034B6}"/>
              </a:ext>
            </a:extLst>
          </p:cNvPr>
          <p:cNvSpPr>
            <a:spLocks noGrp="1"/>
          </p:cNvSpPr>
          <p:nvPr>
            <p:ph idx="1"/>
          </p:nvPr>
        </p:nvSpPr>
        <p:spPr/>
        <p:txBody>
          <a:bodyPr>
            <a:normAutofit/>
          </a:bodyPr>
          <a:lstStyle/>
          <a:p>
            <a:pPr>
              <a:buFont typeface="Wingdings" panose="05000000000000000000" pitchFamily="2" charset="2"/>
              <a:buChar char="v"/>
            </a:pPr>
            <a:r>
              <a:rPr lang="es-ES" dirty="0">
                <a:latin typeface="Aparajita" panose="02020603050405020304" pitchFamily="18" charset="0"/>
                <a:cs typeface="Aparajita" panose="02020603050405020304" pitchFamily="18" charset="0"/>
              </a:rPr>
              <a:t>El estrés es una respuesta psicológica y fisiológica a desafíos o amenazas percibidas, a menudo denominados estresores. Puede surgir de diversas fuentes o cambios importantes en la vida. El estrés puede manifestarse de diferentes maneras, incluyendo síntomas emocionales (como ansiedad o irritabilidad), síntomas físicos (como dolores de cabeza o fatiga) y cambios en el comportamiento (como alteraciones en los patrones de sueño o hábitos alimenticios).</a:t>
            </a:r>
          </a:p>
          <a:p>
            <a:pPr marL="0" indent="0">
              <a:buNone/>
            </a:pPr>
            <a:endParaRPr lang="es-ES" dirty="0">
              <a:latin typeface="Aparajita" panose="02020603050405020304" pitchFamily="18" charset="0"/>
              <a:cs typeface="Aparajita" panose="02020603050405020304" pitchFamily="18" charset="0"/>
            </a:endParaRPr>
          </a:p>
          <a:p>
            <a:pPr>
              <a:buFont typeface="Wingdings" panose="05000000000000000000" pitchFamily="2" charset="2"/>
              <a:buChar char="v"/>
            </a:pPr>
            <a:r>
              <a:rPr lang="es-ES" dirty="0">
                <a:latin typeface="Aparajita" panose="02020603050405020304" pitchFamily="18" charset="0"/>
                <a:cs typeface="Aparajita" panose="02020603050405020304" pitchFamily="18" charset="0"/>
              </a:rPr>
              <a:t>El estrés crónico o excesivo puede llevar a resultados negativos para la salud, incluyendo trastornos de ansiedad, depresión y problemas de salud física.</a:t>
            </a:r>
          </a:p>
        </p:txBody>
      </p:sp>
    </p:spTree>
    <p:extLst>
      <p:ext uri="{BB962C8B-B14F-4D97-AF65-F5344CB8AC3E}">
        <p14:creationId xmlns:p14="http://schemas.microsoft.com/office/powerpoint/2010/main" val="256169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E7674A51-4160-C8B4-BD34-0CA46BD03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211F1-69E2-AEF9-779C-85D58BDD4271}"/>
              </a:ext>
            </a:extLst>
          </p:cNvPr>
          <p:cNvSpPr>
            <a:spLocks noGrp="1"/>
          </p:cNvSpPr>
          <p:nvPr>
            <p:ph type="title"/>
          </p:nvPr>
        </p:nvSpPr>
        <p:spPr/>
        <p:txBody>
          <a:bodyPr/>
          <a:lstStyle/>
          <a:p>
            <a:pPr algn="ctr"/>
            <a:r>
              <a:rPr lang="es-ES" b="1" dirty="0">
                <a:latin typeface="Aparajita" panose="02020603050405020304" pitchFamily="18" charset="0"/>
                <a:cs typeface="Aparajita" panose="02020603050405020304" pitchFamily="18" charset="0"/>
              </a:rPr>
              <a:t>Que es el Duelo? </a:t>
            </a:r>
          </a:p>
        </p:txBody>
      </p:sp>
      <p:sp>
        <p:nvSpPr>
          <p:cNvPr id="3" name="Content Placeholder 2">
            <a:extLst>
              <a:ext uri="{FF2B5EF4-FFF2-40B4-BE49-F238E27FC236}">
                <a16:creationId xmlns:a16="http://schemas.microsoft.com/office/drawing/2014/main" id="{FFCE0398-4E03-2B1C-1174-10A01AFE625C}"/>
              </a:ext>
            </a:extLst>
          </p:cNvPr>
          <p:cNvSpPr>
            <a:spLocks noGrp="1"/>
          </p:cNvSpPr>
          <p:nvPr>
            <p:ph idx="1"/>
          </p:nvPr>
        </p:nvSpPr>
        <p:spPr/>
        <p:txBody>
          <a:bodyPr>
            <a:normAutofit/>
          </a:bodyPr>
          <a:lstStyle/>
          <a:p>
            <a:pPr>
              <a:buFont typeface="Wingdings" panose="05000000000000000000" pitchFamily="2" charset="2"/>
              <a:buChar char="v"/>
            </a:pPr>
            <a:r>
              <a:rPr lang="es-ES" dirty="0">
                <a:latin typeface="Aparajita" panose="02020603050405020304" pitchFamily="18" charset="0"/>
                <a:cs typeface="Aparajita" panose="02020603050405020304" pitchFamily="18" charset="0"/>
              </a:rPr>
              <a:t>El duelo es una respuesta emocional compleja a la pérdida, particularmente la pérdida de un ser querido, pero también puede surgir de otras pérdidas significativas. El duelo abarca una variedad de sentimientos, incluyendo tristeza, ira, culpa, confusión. Puede manifestarse físicamente, emocionalmente y conductualmente, afectando la vida diaria y el bienestar de una persona.</a:t>
            </a:r>
          </a:p>
          <a:p>
            <a:pPr>
              <a:buFont typeface="Wingdings" panose="05000000000000000000" pitchFamily="2" charset="2"/>
              <a:buChar char="v"/>
            </a:pPr>
            <a:r>
              <a:rPr lang="es-ES" dirty="0">
                <a:latin typeface="Aparajita" panose="02020603050405020304" pitchFamily="18" charset="0"/>
                <a:cs typeface="Aparajita" panose="02020603050405020304" pitchFamily="18" charset="0"/>
              </a:rPr>
              <a:t>El duelo es una experiencia altamente individual, y las personas pueden pasar por diversas etapas o procesos mientras enfrentan su pérdida. El duelo no es lineal y puede variar ampliamente de una persona a otra. Sanar del duelo implica encontrar formas de adaptarse y ajustarse gradualmente a una nueva realidad.</a:t>
            </a:r>
          </a:p>
          <a:p>
            <a:endParaRPr lang="es-ES" dirty="0"/>
          </a:p>
        </p:txBody>
      </p:sp>
    </p:spTree>
    <p:extLst>
      <p:ext uri="{BB962C8B-B14F-4D97-AF65-F5344CB8AC3E}">
        <p14:creationId xmlns:p14="http://schemas.microsoft.com/office/powerpoint/2010/main" val="3395323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704</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Aparajita</vt:lpstr>
      <vt:lpstr>Aptos</vt:lpstr>
      <vt:lpstr>Aptos Display</vt:lpstr>
      <vt:lpstr>Arial</vt:lpstr>
      <vt:lpstr>Wingdings</vt:lpstr>
      <vt:lpstr>Office Theme</vt:lpstr>
      <vt:lpstr> MENTAL HEALTH ON IMMIGRANT POPULATIONS     BY ANNA RAM.                  </vt:lpstr>
      <vt:lpstr> STRESS AND MIGRATORY MOURNING </vt:lpstr>
      <vt:lpstr> STRESS AND MIGRATORY MOURNING </vt:lpstr>
      <vt:lpstr>What is Stress ?</vt:lpstr>
      <vt:lpstr>What is Grief ? </vt:lpstr>
      <vt:lpstr>ESTRES Y DUELO MIGRATORIO</vt:lpstr>
      <vt:lpstr>ESTRES Y DUELO MIGRATORIO</vt:lpstr>
      <vt:lpstr>Que es el Estrés?</vt:lpstr>
      <vt:lpstr>Que es el Duelo? </vt:lpstr>
      <vt:lpstr>We can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 Ra</dc:creator>
  <cp:lastModifiedBy>May Ra</cp:lastModifiedBy>
  <cp:revision>2</cp:revision>
  <dcterms:created xsi:type="dcterms:W3CDTF">2025-01-25T03:20:21Z</dcterms:created>
  <dcterms:modified xsi:type="dcterms:W3CDTF">2025-01-25T04:27:25Z</dcterms:modified>
</cp:coreProperties>
</file>